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357F7-C842-4881-AFE7-F5F15533D103}" type="datetimeFigureOut">
              <a:rPr lang="en-US" smtClean="0"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52CC4-57B8-4159-AF76-63DCB0E581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52CC4-57B8-4159-AF76-63DCB0E581E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A8CBB-AC17-4CB4-A2D0-584918A8292C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02B0B-910A-4228-AD0B-53269338A4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11111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28600"/>
            <a:ext cx="7772400" cy="1619250"/>
          </a:xfrm>
        </p:spPr>
        <p:txBody>
          <a:bodyPr/>
          <a:lstStyle/>
          <a:p>
            <a:r>
              <a:rPr lang="en-US" dirty="0" smtClean="0">
                <a:latin typeface="Bradley Hand ITC" pitchFamily="66" charset="0"/>
              </a:rPr>
              <a:t>Preventing Suicide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578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Harley </a:t>
            </a:r>
            <a:r>
              <a:rPr lang="en-US" dirty="0" err="1" smtClean="0"/>
              <a:t>Vergara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aaaa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Bradley Hand ITC" pitchFamily="66" charset="0"/>
              </a:rPr>
              <a:t>Warning sings of Suicide </a:t>
            </a:r>
            <a:endParaRPr lang="en-US" sz="36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777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radley Hand ITC" pitchFamily="66" charset="0"/>
              </a:rPr>
              <a:t>   Warning </a:t>
            </a:r>
            <a:r>
              <a:rPr lang="en-US" sz="2400" dirty="0" smtClean="0">
                <a:solidFill>
                  <a:schemeClr val="bg1"/>
                </a:solidFill>
                <a:latin typeface="Bradley Hand ITC" pitchFamily="66" charset="0"/>
              </a:rPr>
              <a:t>signs that an individual is imminently planning to kill themselves may include the person making a will, getting his or her affairs in order, suddenly visiting friends or family </a:t>
            </a:r>
            <a:r>
              <a:rPr lang="en-US" sz="2400" dirty="0" smtClean="0">
                <a:solidFill>
                  <a:schemeClr val="bg1"/>
                </a:solidFill>
                <a:latin typeface="Bradley Hand ITC" pitchFamily="66" charset="0"/>
              </a:rPr>
              <a:t>members, </a:t>
            </a:r>
            <a:r>
              <a:rPr lang="en-US" sz="2400" dirty="0" smtClean="0">
                <a:solidFill>
                  <a:schemeClr val="bg1"/>
                </a:solidFill>
                <a:latin typeface="Bradley Hand ITC" pitchFamily="66" charset="0"/>
              </a:rPr>
              <a:t>buying instruments of suicide like a gun, hose, rope, pills or other forms of medications, a sudden and significant decline or improvement in mood, or writing a suicide note.</a:t>
            </a:r>
            <a:endParaRPr lang="en-US" sz="2400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suicide-charts-1024x78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31" b="1331"/>
          <a:stretch>
            <a:fillRect/>
          </a:stretch>
        </p:blipFill>
        <p:spPr>
          <a:xfrm>
            <a:off x="228600" y="228600"/>
            <a:ext cx="8686800" cy="6400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adley Hand ITC" pitchFamily="66" charset="0"/>
              </a:rPr>
              <a:t>What Is Suicide . . . . .  </a:t>
            </a:r>
            <a:endParaRPr lang="en-US" sz="3600" dirty="0"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radley Hand ITC" pitchFamily="66" charset="0"/>
              </a:rPr>
              <a:t>Suicide is Latin for to kill oneself.</a:t>
            </a:r>
            <a:r>
              <a:rPr lang="en-US" dirty="0" smtClean="0">
                <a:latin typeface="Bradley Hand ITC" pitchFamily="66" charset="0"/>
              </a:rPr>
              <a:t> </a:t>
            </a:r>
            <a:r>
              <a:rPr lang="en-US" dirty="0" smtClean="0">
                <a:latin typeface="Bradley Hand ITC" pitchFamily="66" charset="0"/>
              </a:rPr>
              <a:t>Suicide is </a:t>
            </a:r>
            <a:r>
              <a:rPr lang="en-US" dirty="0" smtClean="0">
                <a:latin typeface="Bradley Hand ITC" pitchFamily="66" charset="0"/>
              </a:rPr>
              <a:t>the act of intentionally causing one's own death. Suicide is often committed out of </a:t>
            </a:r>
            <a:r>
              <a:rPr lang="en-US" dirty="0" smtClean="0">
                <a:latin typeface="Bradley Hand ITC" pitchFamily="66" charset="0"/>
              </a:rPr>
              <a:t>depression, </a:t>
            </a:r>
            <a:r>
              <a:rPr lang="en-US" dirty="0" smtClean="0">
                <a:latin typeface="Bradley Hand ITC" pitchFamily="66" charset="0"/>
              </a:rPr>
              <a:t>the cause of which is attributed to a mental disorder such as depression, bipolar disorder, schizophrenia, alcoholism, or drug </a:t>
            </a:r>
            <a:r>
              <a:rPr lang="en-US" dirty="0" smtClean="0">
                <a:latin typeface="Bradley Hand ITC" pitchFamily="66" charset="0"/>
              </a:rPr>
              <a:t>abuse.</a:t>
            </a:r>
            <a:r>
              <a:rPr lang="en-US" dirty="0" smtClean="0">
                <a:latin typeface="Bradley Hand ITC" pitchFamily="66" charset="0"/>
              </a:rPr>
              <a:t> Over one million people die by suicide every </a:t>
            </a:r>
            <a:r>
              <a:rPr lang="en-US" dirty="0" smtClean="0">
                <a:latin typeface="Bradley Hand ITC" pitchFamily="66" charset="0"/>
              </a:rPr>
              <a:t>year. Suicide is estimated to be the 13 most leading cause of death worldwide. </a:t>
            </a:r>
            <a:r>
              <a:rPr lang="en-US" dirty="0" smtClean="0"/>
              <a:t> </a:t>
            </a:r>
            <a:r>
              <a:rPr lang="en-US" dirty="0" smtClean="0">
                <a:latin typeface="Bradley Hand ITC" pitchFamily="66" charset="0"/>
              </a:rPr>
              <a:t>It is a leading cause of death among teenagers and adults under 35</a:t>
            </a:r>
            <a:r>
              <a:rPr lang="en-US" dirty="0" smtClean="0">
                <a:latin typeface="Bradley Hand ITC" pitchFamily="66" charset="0"/>
              </a:rPr>
              <a:t>. </a:t>
            </a:r>
            <a:r>
              <a:rPr lang="en-US" dirty="0" smtClean="0">
                <a:latin typeface="Bradley Hand ITC" pitchFamily="66" charset="0"/>
              </a:rPr>
              <a:t>The rate of suicide is far higher in men than in women, with males worldwide three to four times more likely to kill themselves than females</a:t>
            </a:r>
            <a:r>
              <a:rPr lang="en-US" dirty="0" smtClean="0">
                <a:latin typeface="Bradley Hand ITC" pitchFamily="66" charset="0"/>
              </a:rPr>
              <a:t>. </a:t>
            </a:r>
            <a:r>
              <a:rPr lang="en-US" dirty="0" smtClean="0">
                <a:latin typeface="Bradley Hand ITC" pitchFamily="66" charset="0"/>
              </a:rPr>
              <a:t>There are an estimated 10 to 20 million non-fatal attempted suicides every year </a:t>
            </a:r>
            <a:r>
              <a:rPr lang="en-US" dirty="0" smtClean="0">
                <a:latin typeface="Bradley Hand ITC" pitchFamily="66" charset="0"/>
              </a:rPr>
              <a:t>worldwide.</a:t>
            </a:r>
            <a:endParaRPr lang="en-US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b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3340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Bradley Hand ITC" pitchFamily="66" charset="0"/>
              </a:rPr>
              <a:t>Who Is At Risk </a:t>
            </a:r>
            <a:endParaRPr lang="en-US" sz="4000" dirty="0">
              <a:solidFill>
                <a:srgbClr val="FFFFFF"/>
              </a:solidFill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478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are having a serious physical or mental illness,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are abusing alcohol or drugs,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are experiencing a major loss, such as the death of a loved one, unemployment or divorce,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are experiencing major changes in their life, such as teenagers and seniors,</a:t>
            </a:r>
          </a:p>
          <a:p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have made previous suicide threats.</a:t>
            </a:r>
            <a:endParaRPr lang="en-US" sz="2800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Suicide Rates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9050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Suicide rates in the U.S. tend to rise during recessions and fall amid economic booms. It reaches up to 22 people per every 100,000 people </a:t>
            </a:r>
            <a:endParaRPr lang="en-US" sz="2800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09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>
                    <a:lumMod val="95000"/>
                  </a:schemeClr>
                </a:solidFill>
                <a:latin typeface="Bradley Hand ITC" pitchFamily="66" charset="0"/>
              </a:rPr>
              <a:t>Methdos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Bradley Hand ITC" pitchFamily="66" charset="0"/>
            </a:endParaRPr>
          </a:p>
        </p:txBody>
      </p:sp>
      <p:pic>
        <p:nvPicPr>
          <p:cNvPr id="4" name="Picture 3" descr="metho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28600"/>
            <a:ext cx="5181600" cy="472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9050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The leading methods in different regions include hanging, </a:t>
            </a:r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poisoning</a:t>
            </a:r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, and firearms.</a:t>
            </a:r>
            <a:endParaRPr lang="en-US" dirty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8726"/>
          </a:xfrm>
          <a:prstGeom prst="rect">
            <a:avLst/>
          </a:prstGeom>
        </p:spPr>
      </p:pic>
      <p:pic>
        <p:nvPicPr>
          <p:cNvPr id="3" name="Picture 2" descr="350px-Suicide_circumstanc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4325" y="2895600"/>
            <a:ext cx="5019675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radley Hand ITC" pitchFamily="66" charset="0"/>
              </a:rPr>
              <a:t>Reasons To Commit Suicide </a:t>
            </a:r>
            <a:endParaRPr lang="en-US" sz="3600" dirty="0">
              <a:latin typeface="Bradley Hand ITC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3200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Bradley Hand ITC" pitchFamily="66" charset="0"/>
              </a:rPr>
              <a:t>Depression 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radley Hand ITC" pitchFamily="66" charset="0"/>
              </a:rPr>
              <a:t> Mental Problems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radley Hand ITC" pitchFamily="66" charset="0"/>
              </a:rPr>
              <a:t> They Don’t Like The Way They Look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radley Hand ITC" pitchFamily="66" charset="0"/>
              </a:rPr>
              <a:t> </a:t>
            </a:r>
            <a:r>
              <a:rPr lang="en-US" dirty="0" smtClean="0">
                <a:latin typeface="Bradley Hand ITC" pitchFamily="66" charset="0"/>
              </a:rPr>
              <a:t>They </a:t>
            </a:r>
            <a:r>
              <a:rPr lang="en-US" dirty="0" smtClean="0">
                <a:latin typeface="Bradley Hand ITC" pitchFamily="66" charset="0"/>
              </a:rPr>
              <a:t>Don’t Know How To Help Their Self. 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radley Hand ITC" pitchFamily="66" charset="0"/>
              </a:rPr>
              <a:t> They have a philosophical desire to die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Bradley Hand ITC" pitchFamily="66" charset="0"/>
              </a:rPr>
              <a:t> They Made A Mistake And Don’t Know How To Fix It. 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524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Bradley Hand ITC" pitchFamily="66" charset="0"/>
              </a:rPr>
              <a:t>Types Of Suicide </a:t>
            </a:r>
            <a:endParaRPr lang="en-US" sz="3600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8288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 Euthanasia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 Murder – Suicide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Suicide Attack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Suicide Pact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radley Hand ITC" pitchFamily="66" charset="0"/>
              </a:rPr>
              <a:t>Defiance </a:t>
            </a:r>
          </a:p>
          <a:p>
            <a:endParaRPr lang="en-US" sz="2800" dirty="0" smtClean="0">
              <a:solidFill>
                <a:schemeClr val="bg1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152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radley Hand ITC" pitchFamily="66" charset="0"/>
              </a:rPr>
              <a:t>Substance Abuse Can Lead To Suicide </a:t>
            </a:r>
            <a:endParaRPr lang="en-US" sz="3600" dirty="0">
              <a:latin typeface="Bradley Hand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75438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u="sng" dirty="0" smtClean="0">
                <a:latin typeface="Bradley Hand ITC" pitchFamily="66" charset="0"/>
              </a:rPr>
              <a:t> Cocaine </a:t>
            </a:r>
            <a:r>
              <a:rPr lang="en-US" sz="1600" dirty="0" smtClean="0">
                <a:latin typeface="Bradley Hand ITC" pitchFamily="66" charset="0"/>
              </a:rPr>
              <a:t>: Misuse </a:t>
            </a:r>
            <a:r>
              <a:rPr lang="en-US" sz="1600" dirty="0" smtClean="0">
                <a:latin typeface="Bradley Hand ITC" pitchFamily="66" charset="0"/>
              </a:rPr>
              <a:t>of drugs such as </a:t>
            </a:r>
            <a:r>
              <a:rPr lang="en-US" sz="1600" dirty="0" smtClean="0">
                <a:latin typeface="Bradley Hand ITC" pitchFamily="66" charset="0"/>
              </a:rPr>
              <a:t>cocaine</a:t>
            </a:r>
            <a:r>
              <a:rPr lang="en-US" sz="1600" dirty="0" smtClean="0">
                <a:latin typeface="Bradley Hand ITC" pitchFamily="66" charset="0"/>
              </a:rPr>
              <a:t> have a high correlation with suicide. Suicide is most likely to occur during the "crash" or withdrawal  </a:t>
            </a:r>
            <a:r>
              <a:rPr lang="en-US" sz="1600" dirty="0" smtClean="0">
                <a:latin typeface="Bradley Hand ITC" pitchFamily="66" charset="0"/>
              </a:rPr>
              <a:t>of the drug. 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Bradley Hand ITC" pitchFamily="66" charset="0"/>
              </a:rPr>
              <a:t>Methamphetamine : Methamphetamine</a:t>
            </a:r>
            <a:r>
              <a:rPr lang="en-US" sz="1600" dirty="0" smtClean="0">
                <a:latin typeface="Bradley Hand ITC" pitchFamily="66" charset="0"/>
              </a:rPr>
              <a:t> use has a strong association with depression and suicide as well as a range of </a:t>
            </a:r>
            <a:r>
              <a:rPr lang="en-US" sz="1600" dirty="0" smtClean="0">
                <a:latin typeface="Bradley Hand ITC" pitchFamily="66" charset="0"/>
              </a:rPr>
              <a:t>other </a:t>
            </a:r>
            <a:r>
              <a:rPr lang="en-US" sz="1600" dirty="0" smtClean="0">
                <a:latin typeface="Bradley Hand ITC" pitchFamily="66" charset="0"/>
              </a:rPr>
              <a:t>effects on physical and mental </a:t>
            </a:r>
            <a:r>
              <a:rPr lang="en-US" sz="1600" dirty="0" smtClean="0">
                <a:latin typeface="Bradley Hand ITC" pitchFamily="66" charset="0"/>
              </a:rPr>
              <a:t>health.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Bradley Hand ITC" pitchFamily="66" charset="0"/>
              </a:rPr>
              <a:t> </a:t>
            </a:r>
            <a:r>
              <a:rPr lang="en-US" sz="1600" b="1" u="sng" dirty="0" err="1" smtClean="0">
                <a:latin typeface="Bradley Hand ITC" pitchFamily="66" charset="0"/>
              </a:rPr>
              <a:t>Herion</a:t>
            </a:r>
            <a:r>
              <a:rPr lang="en-US" sz="1600" dirty="0" smtClean="0">
                <a:latin typeface="Bradley Hand ITC" pitchFamily="66" charset="0"/>
              </a:rPr>
              <a:t> : Heroin</a:t>
            </a:r>
            <a:r>
              <a:rPr lang="en-US" sz="1600" dirty="0" smtClean="0">
                <a:latin typeface="Bradley Hand ITC" pitchFamily="66" charset="0"/>
              </a:rPr>
              <a:t> users have a death rate nearly 13 times that of their non-using peers. Deaths among heroin users attributed to suicide range from 3% to 35%, though determining the difference between a suicide and an accidental </a:t>
            </a:r>
            <a:r>
              <a:rPr lang="en-US" sz="1600" dirty="0" smtClean="0">
                <a:latin typeface="Bradley Hand ITC" pitchFamily="66" charset="0"/>
              </a:rPr>
              <a:t>overdose.</a:t>
            </a:r>
            <a:r>
              <a:rPr lang="en-US" sz="1600" dirty="0" smtClean="0">
                <a:latin typeface="Bradley Hand ITC" pitchFamily="66" charset="0"/>
              </a:rPr>
              <a:t> </a:t>
            </a:r>
            <a:r>
              <a:rPr lang="en-US" sz="1600" dirty="0" smtClean="0">
                <a:latin typeface="Bradley Hand ITC" pitchFamily="66" charset="0"/>
              </a:rPr>
              <a:t> </a:t>
            </a:r>
            <a:r>
              <a:rPr lang="en-US" sz="1600" dirty="0" smtClean="0">
                <a:latin typeface="Bradley Hand ITC" pitchFamily="66" charset="0"/>
              </a:rPr>
              <a:t>heroin users are 14 times more likely than their non-using peers to die from </a:t>
            </a:r>
            <a:r>
              <a:rPr lang="en-US" sz="1600" dirty="0" smtClean="0">
                <a:latin typeface="Bradley Hand ITC" pitchFamily="66" charset="0"/>
              </a:rPr>
              <a:t>suicide.</a:t>
            </a:r>
          </a:p>
          <a:p>
            <a:pPr>
              <a:buFont typeface="Arial" pitchFamily="34" charset="0"/>
              <a:buChar char="•"/>
            </a:pPr>
            <a:r>
              <a:rPr lang="en-US" sz="1600" b="1" u="sng" dirty="0" smtClean="0">
                <a:latin typeface="Bradley Hand ITC" pitchFamily="66" charset="0"/>
              </a:rPr>
              <a:t> Cigarettes</a:t>
            </a:r>
            <a:r>
              <a:rPr lang="en-US" sz="1600" b="1" dirty="0" smtClean="0">
                <a:latin typeface="Bradley Hand ITC" pitchFamily="66" charset="0"/>
              </a:rPr>
              <a:t> : </a:t>
            </a:r>
            <a:r>
              <a:rPr lang="en-US" sz="1600" dirty="0" smtClean="0">
                <a:latin typeface="Bradley Hand ITC" pitchFamily="66" charset="0"/>
              </a:rPr>
              <a:t>There </a:t>
            </a:r>
            <a:r>
              <a:rPr lang="en-US" sz="1600" dirty="0" smtClean="0">
                <a:latin typeface="Bradley Hand ITC" pitchFamily="66" charset="0"/>
              </a:rPr>
              <a:t>have been various studies showing a positive link between smoking, suicidal ideation and suicide </a:t>
            </a:r>
            <a:r>
              <a:rPr lang="en-US" sz="1600" dirty="0" smtClean="0">
                <a:latin typeface="Bradley Hand ITC" pitchFamily="66" charset="0"/>
              </a:rPr>
              <a:t>attempts. Those </a:t>
            </a:r>
            <a:r>
              <a:rPr lang="en-US" sz="1600" dirty="0" smtClean="0">
                <a:latin typeface="Bradley Hand ITC" pitchFamily="66" charset="0"/>
              </a:rPr>
              <a:t>smoking between 1 to 24 cigarettes per day had twice the suicide risk; 25 cigarettes or more, 4 times the suicide risk, as compared with those who had never smoked</a:t>
            </a:r>
            <a:r>
              <a:rPr lang="en-US" sz="1600" dirty="0" smtClean="0">
                <a:latin typeface="Bradley Hand ITC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1600" b="1" u="sng" dirty="0" smtClean="0">
                <a:latin typeface="Bradley Hand ITC" pitchFamily="66" charset="0"/>
              </a:rPr>
              <a:t> Alcohol </a:t>
            </a:r>
            <a:r>
              <a:rPr lang="en-US" sz="1600" dirty="0" smtClean="0">
                <a:latin typeface="Bradley Hand ITC" pitchFamily="66" charset="0"/>
              </a:rPr>
              <a:t> : </a:t>
            </a:r>
            <a:r>
              <a:rPr lang="en-US" sz="1600" dirty="0" smtClean="0">
                <a:latin typeface="Bradley Hand ITC" pitchFamily="66" charset="0"/>
              </a:rPr>
              <a:t>Alcohol misuse is associated with a number of mental health disorders, and alcoholics have a very high suicide rate</a:t>
            </a:r>
            <a:r>
              <a:rPr lang="en-US" sz="1600" dirty="0" smtClean="0">
                <a:latin typeface="Bradley Hand ITC" pitchFamily="66" charset="0"/>
              </a:rPr>
              <a:t>. </a:t>
            </a:r>
            <a:r>
              <a:rPr lang="en-US" sz="1600" dirty="0" smtClean="0">
                <a:latin typeface="Bradley Hand ITC" pitchFamily="66" charset="0"/>
              </a:rPr>
              <a:t>It has been found that drinking 6 drinks or more per day results </a:t>
            </a:r>
            <a:r>
              <a:rPr lang="en-US" sz="1600" dirty="0" smtClean="0">
                <a:latin typeface="Bradley Hand ITC" pitchFamily="66" charset="0"/>
              </a:rPr>
              <a:t>in increased </a:t>
            </a:r>
            <a:r>
              <a:rPr lang="en-US" sz="1600" dirty="0" smtClean="0">
                <a:latin typeface="Bradley Hand ITC" pitchFamily="66" charset="0"/>
              </a:rPr>
              <a:t>risk of suicide</a:t>
            </a:r>
            <a:r>
              <a:rPr lang="en-US" sz="1600" dirty="0" smtClean="0">
                <a:latin typeface="Bradley Hand ITC" pitchFamily="66" charset="0"/>
              </a:rPr>
              <a:t>.</a:t>
            </a:r>
            <a:endParaRPr lang="en-US" sz="1600" b="1" u="sng" dirty="0" smtClean="0">
              <a:latin typeface="Bradley Hand ITC" pitchFamily="66" charset="0"/>
            </a:endParaRPr>
          </a:p>
          <a:p>
            <a:endParaRPr lang="en-US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268</Words>
  <Application>Microsoft Office PowerPoint</Application>
  <PresentationFormat>On-screen Show (4:3)</PresentationFormat>
  <Paragraphs>36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Preventing Suicide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JPPSS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Preventing Suicide</dc:title>
  <dc:creator>Class</dc:creator>
  <cp:lastModifiedBy>Class</cp:lastModifiedBy>
  <cp:revision>12</cp:revision>
  <dcterms:created xsi:type="dcterms:W3CDTF">2012-04-11T16:40:58Z</dcterms:created>
  <dcterms:modified xsi:type="dcterms:W3CDTF">2012-04-12T16:24:37Z</dcterms:modified>
</cp:coreProperties>
</file>